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F0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6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15BAE-6B79-4E0E-A22B-1AF66647DB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EAE10E-6A44-49D7-9511-E06E945BD8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61E0-00DA-4FAF-8251-D1E0A3510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0E9DE-8CFC-4742-A8B4-DE03EAA00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4856A-7E38-402F-897B-39D2654B3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597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8A224-21E4-4821-A084-68698EB2B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C43673-9124-460D-B09D-3F8ED76324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CE0AA-13F3-454B-B3DD-AEB8D79F4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CC50F-CB88-4055-BDF0-B60F1411F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03061-6258-418B-B16E-D602F3E5C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541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5CFB5C-327A-43A3-B12D-40A2ADD854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813E1E-D2AC-43B6-A248-EC7670E786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2DA66-607B-4DEB-82F1-0C6CD28BA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DE356-98EE-47C4-86BF-4935BE87B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A3ADC-B650-47E6-A3A6-C4B6EE7E8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18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29492-5ACA-4AD2-8144-C9F81D993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987A-AB3F-4211-9E0E-02C99FD09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7AB4C-45CB-48A1-827B-E91AB53CA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6441C-11F3-48FA-A03A-49DC45C74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60CA6-BE75-4E7B-AA24-07EF26C5E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645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ABF3B-9717-4140-AEB8-5F575CAE6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8E5E4-832D-4634-9F18-C0E6EE9FD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9EAEA-0367-4B1F-9A1F-95B5D7CC8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A6D3A-AE0B-4D44-8735-3DF1C89A2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B7608-17AB-4142-BCE7-FBC818631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396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3C933-19CF-4603-BA4C-5A532DFB4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43004-D4FF-4769-9EB0-483D52F6C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7C53D8-5F8A-49C8-B83D-044AA39D2E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FFA67-443F-4FEC-A8CF-380C38FF9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154D31-463F-4B3F-8C0F-960DF9C6A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89AF73-7B93-43CC-A9C0-CF90C45CF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497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D96DC-B776-4796-B30A-CA90EF37C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064CF-5BB6-4B7E-8ACB-3A07B11EF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80CD1-D457-479E-A642-C69A61FA65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BBC80E-8E69-4FA6-A2D5-72A3C95794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0C32EE-BE4C-479E-8CC2-99DE039592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BDE52A-FE1A-45D1-84DC-2BC48F77C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64C478-642A-461A-B158-B8D45AAAF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1C272C-9092-47FA-814B-8698D9AE7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99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9D9DB-0F8C-4635-80AE-7D45D9AD4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3BC292-F745-4EBE-BE1E-A2F084842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E35D6D-F865-4E7C-9613-6A3C236B2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4C7FC0-60CE-4E4A-8151-0E89338FE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037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E02753-2E28-42B1-A92F-4403B5F42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9C940C-6EB5-4E9F-B926-11F7087C8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1F828-8FF8-4BE1-8347-579DFB6BE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05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69DD4-8116-4492-B16E-560D71008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53F3C-E08B-4BB0-8DEA-A9658FE43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1B4FEC-5526-4840-9B60-217749224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50CCB-9190-4EB3-846F-3D2D1CB77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6C6A9-8AA1-48C7-8C4B-D2F3BB424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B06587-9EAE-434F-9C4C-F56778E4F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933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505E6-8C8E-4149-AC7D-020AF135E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A4AE80-DF2C-4302-A424-EA4DDA56E6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97F254-B435-4118-A6D0-4F62BEDF1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F151BF-0657-4BAE-AF66-19590D233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01C774-B53C-4D0E-A340-5173A2A27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58FBEC-D153-4DFA-A647-D733C0BCC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14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815D80-9621-4AF3-BFE6-5535DC984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923F5-181F-43C0-AD4D-29EA17FAC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D30384-EE7C-4CDF-A3B9-1DF03C5411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28307-72A1-48EE-B86B-0802A7820BC5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10212-3BA2-4C49-84A8-EA612AF56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67F6C-4559-4267-9ED9-C53A14BE8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7C597-46C4-4B05-AF6D-E787175E7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87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ategory:Neighbourhoods_of_Amsterdam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B75445-BC98-4D1F-87E7-69F35679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 fontScale="90000"/>
          </a:bodyPr>
          <a:lstStyle/>
          <a:p>
            <a:r>
              <a:rPr lang="en-US" sz="3100" b="1" i="1" dirty="0"/>
              <a:t>Opening a New Supermarket in Amsterdam, the Netherlands</a:t>
            </a:r>
            <a:br>
              <a:rPr lang="en-US" sz="2500" dirty="0"/>
            </a:br>
            <a:endParaRPr lang="en-US" sz="2500" dirty="0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E31E6-CDA3-4D00-8883-C473B6E5D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575" y="2330505"/>
            <a:ext cx="5437234" cy="3979585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IBM – Professional data science program </a:t>
            </a:r>
          </a:p>
          <a:p>
            <a:pPr marL="0" indent="0" algn="ctr">
              <a:buNone/>
            </a:pPr>
            <a:r>
              <a:rPr lang="en-US" sz="2400" dirty="0"/>
              <a:t>Capstone – Final project</a:t>
            </a:r>
          </a:p>
          <a:p>
            <a:pPr marL="0" indent="0">
              <a:buNone/>
            </a:pPr>
            <a:endParaRPr lang="en-US" sz="2000" dirty="0"/>
          </a:p>
          <a:p>
            <a:pPr marL="0" indent="0" algn="ctr">
              <a:buNone/>
            </a:pPr>
            <a:r>
              <a:rPr lang="en-US" sz="2400" dirty="0"/>
              <a:t>By Ali Soleymani</a:t>
            </a:r>
          </a:p>
          <a:p>
            <a:pPr marL="0" indent="0" algn="ctr">
              <a:buNone/>
            </a:pPr>
            <a:r>
              <a:rPr lang="en-US" sz="2400" dirty="0"/>
              <a:t>March 2020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F4696F28-C35F-464A-90E5-CBD8E68FC3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6" r="14466" b="1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0685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56B343-807D-456E-AA26-80E96B75D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8297DE-0570-410A-A409-184DF6D82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 b="1"/>
              <a:t>Introduction</a:t>
            </a:r>
            <a:br>
              <a:rPr lang="en-US" sz="3600"/>
            </a:br>
            <a:endParaRPr lang="en-US" sz="36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4641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0234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F75E5A-9A69-4AD6-882A-5264FE4FA4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51" r="6547" b="1"/>
          <a:stretch/>
        </p:blipFill>
        <p:spPr>
          <a:xfrm>
            <a:off x="576244" y="650494"/>
            <a:ext cx="5628018" cy="532414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277786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B7F11-66F2-467A-88DE-D4BBB8079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5207" y="2031101"/>
            <a:ext cx="5696792" cy="351194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Having access to the supermarkets can be a key feature for choosing the right place to live.</a:t>
            </a:r>
          </a:p>
          <a:p>
            <a:endParaRPr lang="en-US" sz="1800" dirty="0"/>
          </a:p>
          <a:p>
            <a:r>
              <a:rPr lang="en-US" sz="2400" dirty="0"/>
              <a:t>It can be very important for policy makers, city municipality and investors to understand the people’s needs.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677179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8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2C796-E459-43F4-966D-4DBB090CB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 b="1" dirty="0"/>
              <a:t>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CCBB1C-8ABC-40EE-9B86-0D82D7978A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36" b="26894"/>
          <a:stretch/>
        </p:blipFill>
        <p:spPr>
          <a:xfrm>
            <a:off x="20" y="11"/>
            <a:ext cx="10291645" cy="3132240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EFBB5-8905-42BC-A59F-A483BEF49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8638" y="3752850"/>
            <a:ext cx="9320758" cy="2452687"/>
          </a:xfrm>
        </p:spPr>
        <p:txBody>
          <a:bodyPr anchor="ctr">
            <a:normAutofit/>
          </a:bodyPr>
          <a:lstStyle/>
          <a:p>
            <a:r>
              <a:rPr lang="en-US" sz="2400" dirty="0"/>
              <a:t>In the city of Amsterdam, if an investor is looking for  opening a new supermarket, where would you recommend that they open it? </a:t>
            </a:r>
          </a:p>
          <a:p>
            <a:endParaRPr lang="en-US" sz="2400" dirty="0"/>
          </a:p>
          <a:p>
            <a:r>
              <a:rPr lang="en-US" sz="2400" dirty="0"/>
              <a:t>And, if someone is looking for a suitable place to live with a good access to supermarket where would be the best place?</a:t>
            </a:r>
          </a:p>
        </p:txBody>
      </p:sp>
    </p:spTree>
    <p:extLst>
      <p:ext uri="{BB962C8B-B14F-4D97-AF65-F5344CB8AC3E}">
        <p14:creationId xmlns:p14="http://schemas.microsoft.com/office/powerpoint/2010/main" val="3333560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0E28-2E8A-4A93-BF08-6A861D9EA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 b="1"/>
              <a:t>Data</a:t>
            </a:r>
            <a:endParaRPr lang="en-US" sz="36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8E6CBD-F0DA-49AF-90FC-9F5767D131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420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0B5A6-36FF-47BD-AA43-F0AD2734F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4824" y="3967454"/>
            <a:ext cx="10049070" cy="2452687"/>
          </a:xfrm>
        </p:spPr>
        <p:txBody>
          <a:bodyPr anchor="ctr">
            <a:normAutofit/>
          </a:bodyPr>
          <a:lstStyle/>
          <a:p>
            <a:pPr lvl="0"/>
            <a:r>
              <a:rPr lang="en-US" sz="2600" dirty="0"/>
              <a:t>List of neighborhoods in Amsterdam. </a:t>
            </a:r>
          </a:p>
          <a:p>
            <a:pPr lvl="0"/>
            <a:r>
              <a:rPr lang="en-US" sz="2600" dirty="0"/>
              <a:t>Latitude and longitude coordinates of those neighborhoods. This is required to plot the map and to get the venue data. </a:t>
            </a:r>
          </a:p>
          <a:p>
            <a:pPr lvl="0"/>
            <a:r>
              <a:rPr lang="en-US" sz="2600" dirty="0"/>
              <a:t>Venue data, particularly data related to the supermarkets. We will use this data to perform clustering on the neighborhoods.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20324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A3C210E6-A35A-4F68-8D60-801A019C7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30678FDF-E10E-4A01-A156-FEC6A901FC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18" r="-2" b="13166"/>
          <a:stretch/>
        </p:blipFill>
        <p:spPr bwMode="auto"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See the source image">
            <a:extLst>
              <a:ext uri="{FF2B5EF4-FFF2-40B4-BE49-F238E27FC236}">
                <a16:creationId xmlns:a16="http://schemas.microsoft.com/office/drawing/2014/main" id="{C6B7B6A5-C980-4165-8A61-F2CE505F59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" r="2" b="2"/>
          <a:stretch/>
        </p:blipFill>
        <p:spPr bwMode="auto">
          <a:xfrm>
            <a:off x="7381690" y="3456433"/>
            <a:ext cx="4810310" cy="3401568"/>
          </a:xfrm>
          <a:custGeom>
            <a:avLst/>
            <a:gdLst/>
            <a:ahLst/>
            <a:cxnLst/>
            <a:rect l="l" t="t" r="r" b="b"/>
            <a:pathLst>
              <a:path w="4810310" h="3401568">
                <a:moveTo>
                  <a:pt x="781270" y="0"/>
                </a:moveTo>
                <a:lnTo>
                  <a:pt x="4810310" y="0"/>
                </a:lnTo>
                <a:lnTo>
                  <a:pt x="4810310" y="3401568"/>
                </a:lnTo>
                <a:lnTo>
                  <a:pt x="0" y="3401568"/>
                </a:lnTo>
                <a:lnTo>
                  <a:pt x="1963" y="3397912"/>
                </a:lnTo>
                <a:cubicBezTo>
                  <a:pt x="454182" y="2512619"/>
                  <a:pt x="736170" y="1430108"/>
                  <a:pt x="776876" y="25439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ee the source image">
            <a:extLst>
              <a:ext uri="{FF2B5EF4-FFF2-40B4-BE49-F238E27FC236}">
                <a16:creationId xmlns:a16="http://schemas.microsoft.com/office/drawing/2014/main" id="{70D352ED-75DB-4670-9DC1-762959B69B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2" r="8783" b="1"/>
          <a:stretch/>
        </p:blipFill>
        <p:spPr bwMode="auto"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9" name="Freeform: Shape 78">
            <a:extLst>
              <a:ext uri="{FF2B5EF4-FFF2-40B4-BE49-F238E27FC236}">
                <a16:creationId xmlns:a16="http://schemas.microsoft.com/office/drawing/2014/main" id="{AC0D06B0-F19C-459E-B221-A34B506FB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1" name="Freeform: Shape 80">
            <a:extLst>
              <a:ext uri="{FF2B5EF4-FFF2-40B4-BE49-F238E27FC236}">
                <a16:creationId xmlns:a16="http://schemas.microsoft.com/office/drawing/2014/main" id="{345B26DA-1C6B-4C66-81C9-9C1877FC2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AD522-DDDE-4DEA-B9D5-8DBFA1F35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5800"/>
            <a:ext cx="2807208" cy="1325563"/>
          </a:xfrm>
        </p:spPr>
        <p:txBody>
          <a:bodyPr>
            <a:normAutofit/>
          </a:bodyPr>
          <a:lstStyle/>
          <a:p>
            <a:r>
              <a:rPr lang="en-US" sz="2800" b="1"/>
              <a:t>Source of data and extracting methods</a:t>
            </a:r>
            <a:endParaRPr lang="en-US" sz="280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5840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8669A-FD6C-4BE7-AE02-2FBC68837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" y="2258568"/>
            <a:ext cx="3808654" cy="3922776"/>
          </a:xfrm>
        </p:spPr>
        <p:txBody>
          <a:bodyPr>
            <a:normAutofit/>
          </a:bodyPr>
          <a:lstStyle/>
          <a:p>
            <a:r>
              <a:rPr lang="en-US" sz="2400" dirty="0"/>
              <a:t>Wikipedia page </a:t>
            </a:r>
          </a:p>
          <a:p>
            <a:r>
              <a:rPr lang="en-US" sz="2400" dirty="0"/>
              <a:t>Python requests and </a:t>
            </a:r>
            <a:r>
              <a:rPr lang="en-US" sz="2400" dirty="0" err="1"/>
              <a:t>beautifulsoup</a:t>
            </a:r>
            <a:r>
              <a:rPr lang="en-US" sz="2400" dirty="0"/>
              <a:t> packages</a:t>
            </a:r>
          </a:p>
          <a:p>
            <a:r>
              <a:rPr lang="en-US" sz="2400" dirty="0"/>
              <a:t>Python Geocoder package </a:t>
            </a:r>
          </a:p>
          <a:p>
            <a:r>
              <a:rPr lang="en-US" sz="2400" dirty="0"/>
              <a:t>Foursquare API </a:t>
            </a:r>
          </a:p>
          <a:p>
            <a:r>
              <a:rPr lang="en-US" sz="2400" dirty="0"/>
              <a:t>machine learning (K-means clustering) </a:t>
            </a:r>
          </a:p>
        </p:txBody>
      </p:sp>
      <p:pic>
        <p:nvPicPr>
          <p:cNvPr id="2054" name="Picture 6" descr="See the source image">
            <a:extLst>
              <a:ext uri="{FF2B5EF4-FFF2-40B4-BE49-F238E27FC236}">
                <a16:creationId xmlns:a16="http://schemas.microsoft.com/office/drawing/2014/main" id="{A66607C7-7A94-4E85-9B33-7F44DEBDAE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51" r="2" b="20001"/>
          <a:stretch/>
        </p:blipFill>
        <p:spPr bwMode="auto">
          <a:xfrm>
            <a:off x="7404372" y="10"/>
            <a:ext cx="4787628" cy="3401558"/>
          </a:xfrm>
          <a:custGeom>
            <a:avLst/>
            <a:gdLst/>
            <a:ahLst/>
            <a:cxnLst/>
            <a:rect l="l" t="t" r="r" b="b"/>
            <a:pathLst>
              <a:path w="4787628" h="3401568">
                <a:moveTo>
                  <a:pt x="0" y="0"/>
                </a:moveTo>
                <a:lnTo>
                  <a:pt x="4787628" y="0"/>
                </a:lnTo>
                <a:lnTo>
                  <a:pt x="4787628" y="3401568"/>
                </a:lnTo>
                <a:lnTo>
                  <a:pt x="762748" y="3401568"/>
                </a:lnTo>
                <a:lnTo>
                  <a:pt x="751436" y="2963954"/>
                </a:lnTo>
                <a:cubicBezTo>
                  <a:pt x="698408" y="1942163"/>
                  <a:pt x="463174" y="995044"/>
                  <a:pt x="93264" y="19228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472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5AC58D-B38F-4C56-BA79-49F3E97F3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028" y="1336329"/>
            <a:ext cx="3892732" cy="4382588"/>
          </a:xfrm>
        </p:spPr>
        <p:txBody>
          <a:bodyPr anchor="ctr">
            <a:normAutofit/>
          </a:bodyPr>
          <a:lstStyle/>
          <a:p>
            <a:r>
              <a:rPr lang="en-US" sz="5400" b="1"/>
              <a:t>Methodology</a:t>
            </a:r>
            <a:endParaRPr lang="en-US" sz="54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072EB-BA34-4A1F-A044-7F04502D5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7760" y="1336329"/>
            <a:ext cx="6718574" cy="4382588"/>
          </a:xfrm>
        </p:spPr>
        <p:txBody>
          <a:bodyPr anchor="ctr">
            <a:normAutofit fontScale="92500" lnSpcReduction="10000"/>
          </a:bodyPr>
          <a:lstStyle/>
          <a:p>
            <a:r>
              <a:rPr lang="en-US" dirty="0"/>
              <a:t>list of neighborhood from the following Wikipedia page(</a:t>
            </a:r>
            <a:r>
              <a:rPr lang="en-US" u="sng" dirty="0">
                <a:hlinkClick r:id="rId2"/>
              </a:rPr>
              <a:t>https://en.wikipedia.org/wiki/Category:Neighbourhoods_of_Amsterdam</a:t>
            </a:r>
            <a:r>
              <a:rPr lang="en-US" dirty="0"/>
              <a:t>). </a:t>
            </a:r>
          </a:p>
          <a:p>
            <a:r>
              <a:rPr lang="en-US" dirty="0"/>
              <a:t>using Python requests and </a:t>
            </a:r>
            <a:r>
              <a:rPr lang="en-US" dirty="0" err="1"/>
              <a:t>beautifulsoup</a:t>
            </a:r>
            <a:r>
              <a:rPr lang="en-US" dirty="0"/>
              <a:t> packages</a:t>
            </a:r>
          </a:p>
          <a:p>
            <a:r>
              <a:rPr lang="en-US" dirty="0"/>
              <a:t>Geocoder package to convert address into geographical coordinates </a:t>
            </a:r>
          </a:p>
          <a:p>
            <a:r>
              <a:rPr lang="en-US" dirty="0"/>
              <a:t>visualize using Folium package on a map</a:t>
            </a:r>
          </a:p>
          <a:p>
            <a:r>
              <a:rPr lang="en-US" dirty="0"/>
              <a:t>Foursquare API </a:t>
            </a:r>
          </a:p>
          <a:p>
            <a:r>
              <a:rPr lang="en-US" dirty="0"/>
              <a:t>clustering on the data by using k-means</a:t>
            </a:r>
          </a:p>
        </p:txBody>
      </p:sp>
    </p:spTree>
    <p:extLst>
      <p:ext uri="{BB962C8B-B14F-4D97-AF65-F5344CB8AC3E}">
        <p14:creationId xmlns:p14="http://schemas.microsoft.com/office/powerpoint/2010/main" val="1411865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E4E08A-D678-4460-A78F-2D47B59E5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4000" b="1"/>
              <a:t>Results</a:t>
            </a:r>
            <a:endParaRPr lang="en-US" sz="40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93D29-7942-4E2E-9A53-A4B93F50D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341" y="2330505"/>
            <a:ext cx="5429696" cy="3979585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US" sz="2400" dirty="0"/>
              <a:t>• Cluster 0: Area with </a:t>
            </a:r>
            <a:r>
              <a:rPr lang="en-US" sz="2400" b="1" dirty="0">
                <a:solidFill>
                  <a:srgbClr val="FF0000"/>
                </a:solidFill>
              </a:rPr>
              <a:t>moderate</a:t>
            </a:r>
            <a:r>
              <a:rPr lang="en-US" sz="2400" dirty="0"/>
              <a:t> number of supermarkets - Red</a:t>
            </a:r>
          </a:p>
          <a:p>
            <a:pPr marL="0" lvl="0" indent="0">
              <a:buNone/>
            </a:pPr>
            <a:r>
              <a:rPr lang="en-US" sz="2400" dirty="0"/>
              <a:t>• Cluster 1: Area with </a:t>
            </a:r>
            <a:r>
              <a:rPr lang="en-US" sz="2400" b="1" dirty="0">
                <a:solidFill>
                  <a:srgbClr val="7030A0"/>
                </a:solidFill>
              </a:rPr>
              <a:t>low number to no existence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of supermarkets - Purple</a:t>
            </a:r>
          </a:p>
          <a:p>
            <a:pPr marL="0" lvl="0" indent="0">
              <a:buNone/>
            </a:pPr>
            <a:r>
              <a:rPr lang="en-US" sz="2400" dirty="0"/>
              <a:t>• Cluster 2: Area with </a:t>
            </a:r>
            <a:r>
              <a:rPr lang="en-US" sz="2400" b="1" dirty="0">
                <a:solidFill>
                  <a:srgbClr val="98F0BC"/>
                </a:solidFill>
              </a:rPr>
              <a:t>high</a:t>
            </a:r>
            <a:r>
              <a:rPr lang="en-US" sz="2400" dirty="0"/>
              <a:t> concentration of supermarkets – Mint green</a:t>
            </a:r>
          </a:p>
          <a:p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DB62AB-3E13-4960-ABE4-BC39282B5C8D}"/>
              </a:ext>
            </a:extLst>
          </p:cNvPr>
          <p:cNvPicPr/>
          <p:nvPr/>
        </p:nvPicPr>
        <p:blipFill rotWithShape="1">
          <a:blip r:embed="rId2"/>
          <a:srcRect l="13641" t="16735" r="60446" b="35718"/>
          <a:stretch/>
        </p:blipFill>
        <p:spPr bwMode="auto">
          <a:xfrm>
            <a:off x="5685810" y="509571"/>
            <a:ext cx="6009366" cy="5834576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80737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17AB3D3-3C9C-4DED-809A-78734805B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BFA85-C572-4AF5-AAF5-8156B7D74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 b="1"/>
              <a:t>Discussion</a:t>
            </a:r>
            <a:endParaRPr lang="en-US" sz="48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85A1F-FD3C-4F0C-B3D5-EB3C9286B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282" y="2599509"/>
            <a:ext cx="5666019" cy="363945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Most of the supermarkets are concentrated in the central area of Amsterdam, with the highest number in cluster 2 and moderate number in cluster 0. On the other hand, cluster 1 has very low number to no supermarket in the area. This represents a great opportunity and high potential areas to open new supermarket as there is very little to no competition from existing supermarkets.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87777D-967D-4217-A1C0-CDFB80AF2C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3" r="2" b="2"/>
          <a:stretch/>
        </p:blipFill>
        <p:spPr>
          <a:xfrm>
            <a:off x="5911532" y="2484255"/>
            <a:ext cx="5150277" cy="371424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27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361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Opening a New Supermarket in Amsterdam, the Netherlands </vt:lpstr>
      <vt:lpstr>Introduction </vt:lpstr>
      <vt:lpstr>Problem</vt:lpstr>
      <vt:lpstr>Data</vt:lpstr>
      <vt:lpstr>Source of data and extracting methods</vt:lpstr>
      <vt:lpstr>Methodology</vt:lpstr>
      <vt:lpstr>Results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Opening a New Supermarket in Amsterdam, the Netherlands </dc:title>
  <dc:creator>Ali soleymani</dc:creator>
  <cp:lastModifiedBy>Ali soleymani</cp:lastModifiedBy>
  <cp:revision>4</cp:revision>
  <dcterms:created xsi:type="dcterms:W3CDTF">2020-03-26T23:18:45Z</dcterms:created>
  <dcterms:modified xsi:type="dcterms:W3CDTF">2020-03-26T23:43:44Z</dcterms:modified>
</cp:coreProperties>
</file>